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12192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g+RTF4b6zsFui+GWNs32K7GIDc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914400"/>
            <a:ext cx="4572225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Google Shape;410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6" name="Google Shape;466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" name="Google Shape;43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8" name="Google Shape;318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26" Type="http://schemas.openxmlformats.org/officeDocument/2006/relationships/image" Target="../media/image166.png"/><Relationship Id="rId3" Type="http://schemas.openxmlformats.org/officeDocument/2006/relationships/image" Target="../media/image111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5" Type="http://schemas.openxmlformats.org/officeDocument/2006/relationships/image" Target="../media/image16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24" Type="http://schemas.openxmlformats.org/officeDocument/2006/relationships/image" Target="../media/image164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23" Type="http://schemas.openxmlformats.org/officeDocument/2006/relationships/image" Target="../media/image163.png"/><Relationship Id="rId28" Type="http://schemas.openxmlformats.org/officeDocument/2006/relationships/image" Target="../media/image168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4" Type="http://schemas.openxmlformats.org/officeDocument/2006/relationships/image" Target="../media/image21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Relationship Id="rId27" Type="http://schemas.openxmlformats.org/officeDocument/2006/relationships/image" Target="../media/image1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3" Type="http://schemas.openxmlformats.org/officeDocument/2006/relationships/image" Target="../media/image169.png"/><Relationship Id="rId7" Type="http://schemas.openxmlformats.org/officeDocument/2006/relationships/image" Target="../media/image114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80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75.png"/><Relationship Id="rId5" Type="http://schemas.openxmlformats.org/officeDocument/2006/relationships/image" Target="../media/image170.png"/><Relationship Id="rId15" Type="http://schemas.openxmlformats.org/officeDocument/2006/relationships/image" Target="../media/image179.png"/><Relationship Id="rId10" Type="http://schemas.openxmlformats.org/officeDocument/2006/relationships/image" Target="../media/image174.png"/><Relationship Id="rId19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3.png"/><Relationship Id="rId18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12" Type="http://schemas.openxmlformats.org/officeDocument/2006/relationships/image" Target="../media/image27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2.png"/><Relationship Id="rId5" Type="http://schemas.openxmlformats.org/officeDocument/2006/relationships/image" Target="../media/image22.pn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38.png"/><Relationship Id="rId21" Type="http://schemas.openxmlformats.org/officeDocument/2006/relationships/image" Target="../media/image54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7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0" Type="http://schemas.openxmlformats.org/officeDocument/2006/relationships/image" Target="../media/image44.png"/><Relationship Id="rId19" Type="http://schemas.openxmlformats.org/officeDocument/2006/relationships/image" Target="../media/image52.png"/><Relationship Id="rId4" Type="http://schemas.openxmlformats.org/officeDocument/2006/relationships/image" Target="../media/image21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62.png"/><Relationship Id="rId21" Type="http://schemas.openxmlformats.org/officeDocument/2006/relationships/image" Target="../media/image79.png"/><Relationship Id="rId34" Type="http://schemas.openxmlformats.org/officeDocument/2006/relationships/image" Target="../media/image28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" Type="http://schemas.openxmlformats.org/officeDocument/2006/relationships/image" Target="../media/image21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2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28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21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1.png"/><Relationship Id="rId21" Type="http://schemas.openxmlformats.org/officeDocument/2006/relationships/image" Target="../media/image28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2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image" Target="../media/image128.png"/><Relationship Id="rId21" Type="http://schemas.openxmlformats.org/officeDocument/2006/relationships/image" Target="../media/image28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21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9200" y="1028700"/>
            <a:ext cx="7143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06000" y="20574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38400" y="4762500"/>
            <a:ext cx="342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01100" y="5029200"/>
            <a:ext cx="3429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600" y="3429000"/>
            <a:ext cx="7143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12192000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486400" y="2362200"/>
            <a:ext cx="12192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02236" y="3619500"/>
            <a:ext cx="3048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249019" y="3619500"/>
            <a:ext cx="342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95517" y="3619500"/>
            <a:ext cx="342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465046" y="3619500"/>
            <a:ext cx="3905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0" y="5781675"/>
            <a:ext cx="121920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04800" y="611505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04800" y="6334125"/>
            <a:ext cx="171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0415401" y="62103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0" y="6810375"/>
            <a:ext cx="12192000" cy="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"/>
          <p:cNvSpPr/>
          <p:nvPr/>
        </p:nvSpPr>
        <p:spPr>
          <a:xfrm>
            <a:off x="2421076" y="1143000"/>
            <a:ext cx="73498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Proyecto GRADE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2421076" y="1752600"/>
            <a:ext cx="734984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Final Fase 2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2421076" y="2628900"/>
            <a:ext cx="734984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Generación y Registro Automatizado de Evaluaciones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"/>
          <p:cNvSpPr/>
          <p:nvPr/>
        </p:nvSpPr>
        <p:spPr>
          <a:xfrm>
            <a:off x="3241625" y="4076700"/>
            <a:ext cx="12312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Digitalización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"/>
          <p:cNvSpPr/>
          <p:nvPr/>
        </p:nvSpPr>
        <p:spPr>
          <a:xfrm>
            <a:off x="4877246" y="4076700"/>
            <a:ext cx="130391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Centralización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6573441" y="4076700"/>
            <a:ext cx="142464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Automatización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/>
          <p:nvPr/>
        </p:nvSpPr>
        <p:spPr>
          <a:xfrm>
            <a:off x="8370243" y="4076700"/>
            <a:ext cx="69615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Análisis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571500" y="6086475"/>
            <a:ext cx="57187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María Fernanda Garay | Maximiliano Toledo | Rodrigo Ulloa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552450" y="6315075"/>
            <a:ext cx="4765625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Profesor: Rodolfo Sepúlveda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/>
          <p:nvPr/>
        </p:nvSpPr>
        <p:spPr>
          <a:xfrm>
            <a:off x="10074533" y="6172200"/>
            <a:ext cx="1565017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Noviembre 2025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1" descr="Logotipo&#10;&#10;El contenido generado por IA puede ser incorrecto.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257187" y="5925473"/>
            <a:ext cx="2257952" cy="512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7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1943100"/>
            <a:ext cx="3657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21336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8663" y="2228850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67200" y="1943100"/>
            <a:ext cx="3657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57700" y="21336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4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76763" y="222885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53400" y="1943100"/>
            <a:ext cx="3657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4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43900" y="21336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4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453438" y="2228850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4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81000" y="3657600"/>
            <a:ext cx="36576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4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71500" y="3848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4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90563" y="394335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4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267200" y="3657600"/>
            <a:ext cx="36576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4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457700" y="3848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4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614863" y="3943350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4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53400" y="3657600"/>
            <a:ext cx="36576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4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343900" y="3848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4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477250" y="394335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4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81000" y="5257800"/>
            <a:ext cx="114300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4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09600" y="5524500"/>
            <a:ext cx="1714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4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09600" y="6012228"/>
            <a:ext cx="5830848" cy="6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4" descr="preencode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 rot="10800000" flipH="1">
            <a:off x="583185" y="6016241"/>
            <a:ext cx="5388990" cy="7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4" descr="preencoded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7703046" y="5905500"/>
            <a:ext cx="3879354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4" descr="preencoded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9349252" y="5945553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4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0" y="733425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4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Próximos pasos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4"/>
          <p:cNvSpPr/>
          <p:nvPr/>
        </p:nvSpPr>
        <p:spPr>
          <a:xfrm>
            <a:off x="381000" y="1143000"/>
            <a:ext cx="13716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Hoja de ruta clara para completar la fase final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4"/>
          <p:cNvSpPr/>
          <p:nvPr/>
        </p:nvSpPr>
        <p:spPr>
          <a:xfrm>
            <a:off x="381000" y="1447800"/>
            <a:ext cx="13716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Existe una hoja de ruta definida para finalizar el desarrollo del MVP antes del 23 de noviembre de 2025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4"/>
          <p:cNvSpPr/>
          <p:nvPr/>
        </p:nvSpPr>
        <p:spPr>
          <a:xfrm>
            <a:off x="1181100" y="2133600"/>
            <a:ext cx="3200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Finalizar app móvil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4"/>
          <p:cNvSpPr/>
          <p:nvPr/>
        </p:nvSpPr>
        <p:spPr>
          <a:xfrm>
            <a:off x="1181100" y="2476500"/>
            <a:ext cx="2667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Completar el desarrollo de la aplicación móvil en Ionic/Angular, fundamental para la ingesta de datos OMR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4"/>
          <p:cNvSpPr/>
          <p:nvPr/>
        </p:nvSpPr>
        <p:spPr>
          <a:xfrm>
            <a:off x="5067300" y="2133600"/>
            <a:ext cx="3200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Integrar OCR/OMR completo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4"/>
          <p:cNvSpPr/>
          <p:nvPr/>
        </p:nvSpPr>
        <p:spPr>
          <a:xfrm>
            <a:off x="5067300" y="2476500"/>
            <a:ext cx="2667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Implementar la funcionalidad completa de Reconocimiento Óptico de Caracteres y Marcas para la carga automática de respuestas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4"/>
          <p:cNvSpPr/>
          <p:nvPr/>
        </p:nvSpPr>
        <p:spPr>
          <a:xfrm>
            <a:off x="8953500" y="2133600"/>
            <a:ext cx="3200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Consolidar motor de calificación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4"/>
          <p:cNvSpPr/>
          <p:nvPr/>
        </p:nvSpPr>
        <p:spPr>
          <a:xfrm>
            <a:off x="8953500" y="2476500"/>
            <a:ext cx="2667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Finalizar y optimizar el motor de calificación automática, el corazón del sistema para evaluar respuestas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/>
          <p:nvPr/>
        </p:nvSpPr>
        <p:spPr>
          <a:xfrm>
            <a:off x="1181100" y="3848100"/>
            <a:ext cx="3200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Módulo de reportes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4"/>
          <p:cNvSpPr/>
          <p:nvPr/>
        </p:nvSpPr>
        <p:spPr>
          <a:xfrm>
            <a:off x="1181100" y="4191000"/>
            <a:ext cx="2667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Crear un módulo robusto para generar reportes detallados y permitir la exportación de resultados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4"/>
          <p:cNvSpPr/>
          <p:nvPr/>
        </p:nvSpPr>
        <p:spPr>
          <a:xfrm>
            <a:off x="5067300" y="3848100"/>
            <a:ext cx="3200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QA final y pruebas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4"/>
          <p:cNvSpPr/>
          <p:nvPr/>
        </p:nvSpPr>
        <p:spPr>
          <a:xfrm>
            <a:off x="5067300" y="4191000"/>
            <a:ext cx="2667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Realizar pruebas de calidad exhaustivas y pruebas de rendimiento para asegurar la estabilidad y seguridad del sistema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4"/>
          <p:cNvSpPr/>
          <p:nvPr/>
        </p:nvSpPr>
        <p:spPr>
          <a:xfrm>
            <a:off x="8953500" y="3848100"/>
            <a:ext cx="3200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Preparación para deploy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4"/>
          <p:cNvSpPr/>
          <p:nvPr/>
        </p:nvSpPr>
        <p:spPr>
          <a:xfrm>
            <a:off x="8953500" y="4191000"/>
            <a:ext cx="2667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Configurar la infraestructura y documentar para el despliegue del MVP y entrega final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4"/>
          <p:cNvSpPr/>
          <p:nvPr/>
        </p:nvSpPr>
        <p:spPr>
          <a:xfrm>
            <a:off x="895350" y="5486400"/>
            <a:ext cx="10972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Hoja de ruta con fecha límite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518115" y="6172200"/>
            <a:ext cx="109781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Inicio Fase 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4"/>
          <p:cNvSpPr/>
          <p:nvPr/>
        </p:nvSpPr>
        <p:spPr>
          <a:xfrm>
            <a:off x="518115" y="6400800"/>
            <a:ext cx="1097816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23/10/2025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4"/>
          <p:cNvSpPr/>
          <p:nvPr/>
        </p:nvSpPr>
        <p:spPr>
          <a:xfrm>
            <a:off x="3157463" y="6172200"/>
            <a:ext cx="174396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Tareas pendientes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4"/>
          <p:cNvSpPr/>
          <p:nvPr/>
        </p:nvSpPr>
        <p:spPr>
          <a:xfrm>
            <a:off x="3157463" y="6400800"/>
            <a:ext cx="1743968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23/10/2025 - 22/11/2025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4"/>
          <p:cNvSpPr/>
          <p:nvPr/>
        </p:nvSpPr>
        <p:spPr>
          <a:xfrm>
            <a:off x="6440448" y="6172200"/>
            <a:ext cx="112799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Entrega Final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4"/>
          <p:cNvSpPr/>
          <p:nvPr/>
        </p:nvSpPr>
        <p:spPr>
          <a:xfrm>
            <a:off x="6440448" y="6400800"/>
            <a:ext cx="1127998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25/11/2025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4"/>
          <p:cNvSpPr/>
          <p:nvPr/>
        </p:nvSpPr>
        <p:spPr>
          <a:xfrm>
            <a:off x="7239000" y="6362700"/>
            <a:ext cx="42576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Fecha límite establecida: 25 de noviembre de 2025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4"/>
          <p:cNvSpPr/>
          <p:nvPr/>
        </p:nvSpPr>
        <p:spPr>
          <a:xfrm>
            <a:off x="381000" y="7410450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 – Final Fase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1943100"/>
            <a:ext cx="56007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21336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5800" y="22479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10300" y="1943100"/>
            <a:ext cx="56007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00800" y="21336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6050" y="22479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1000" y="37338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5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71500" y="39243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85800" y="40386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5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210300" y="37338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5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00800" y="39243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5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534150" y="40386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5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81000" y="5372100"/>
            <a:ext cx="114300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5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820400" y="5619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5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987088" y="5810250"/>
            <a:ext cx="428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5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693420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15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Reflexión y cierre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5"/>
          <p:cNvSpPr/>
          <p:nvPr/>
        </p:nvSpPr>
        <p:spPr>
          <a:xfrm>
            <a:off x="381000" y="1143000"/>
            <a:ext cx="1143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Conclusiones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5"/>
          <p:cNvSpPr/>
          <p:nvPr/>
        </p:nvSpPr>
        <p:spPr>
          <a:xfrm>
            <a:off x="381000" y="1447800"/>
            <a:ext cx="13716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Proyecto GRADE ha alcanzado hitos significativos en su Fase 2, consolidando una base robusta para su desarrollo futuro.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5"/>
          <p:cNvSpPr/>
          <p:nvPr/>
        </p:nvSpPr>
        <p:spPr>
          <a:xfrm>
            <a:off x="1104900" y="2133600"/>
            <a:ext cx="562356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1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Arquitectura</a:t>
            </a:r>
            <a:r>
              <a:rPr lang="en-US" sz="1200" b="1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Escalable</a:t>
            </a:r>
            <a:r>
              <a:rPr lang="en-US" sz="1200" b="1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y Modular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5"/>
          <p:cNvSpPr/>
          <p:nvPr/>
        </p:nvSpPr>
        <p:spPr>
          <a:xfrm>
            <a:off x="1104900" y="2400300"/>
            <a:ext cx="4686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Se ha establecido una arquitectura de sistema que no solo es eficiente en costos operativos, sino que también es inherentemente modular y escalable, permitiendo futuras expansiones y adaptaciones.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5"/>
          <p:cNvSpPr/>
          <p:nvPr/>
        </p:nvSpPr>
        <p:spPr>
          <a:xfrm>
            <a:off x="6934200" y="2133600"/>
            <a:ext cx="562356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Fortalecimiento del Equipo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5"/>
          <p:cNvSpPr/>
          <p:nvPr/>
        </p:nvSpPr>
        <p:spPr>
          <a:xfrm>
            <a:off x="6934200" y="2400300"/>
            <a:ext cx="4686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proceso de desarrollo ha permitido al equipo fortalecer sus capacidades técnicas y de gestión, enfrentando desafíos y optimizando soluciones de manera colaborativa.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5"/>
          <p:cNvSpPr/>
          <p:nvPr/>
        </p:nvSpPr>
        <p:spPr>
          <a:xfrm>
            <a:off x="1104900" y="3924300"/>
            <a:ext cx="4686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Madurez del MVP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5"/>
          <p:cNvSpPr/>
          <p:nvPr/>
        </p:nvSpPr>
        <p:spPr>
          <a:xfrm>
            <a:off x="1104900" y="4191000"/>
            <a:ext cx="4686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La finalización de los módulos clave en esta fase ha llevado al Producto Mínimo Viable (MVP) a un estado de madurez, sentando las bases para la automatización total del ciclo de evaluaciones.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5"/>
          <p:cNvSpPr/>
          <p:nvPr/>
        </p:nvSpPr>
        <p:spPr>
          <a:xfrm>
            <a:off x="6934200" y="3924300"/>
            <a:ext cx="4686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Impacto Positivo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5"/>
          <p:cNvSpPr/>
          <p:nvPr/>
        </p:nvSpPr>
        <p:spPr>
          <a:xfrm>
            <a:off x="6934200" y="4191000"/>
            <a:ext cx="4686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propósito fundamental del proyecto sigue siendo entregar un sistema funcional que genere un impacto positivo y transformador en la evaluación académica.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5"/>
          <p:cNvSpPr/>
          <p:nvPr/>
        </p:nvSpPr>
        <p:spPr>
          <a:xfrm>
            <a:off x="609600" y="5600700"/>
            <a:ext cx="10210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Próximo Objetivo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5"/>
          <p:cNvSpPr/>
          <p:nvPr/>
        </p:nvSpPr>
        <p:spPr>
          <a:xfrm>
            <a:off x="609600" y="5943600"/>
            <a:ext cx="1021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siguiente objetivo es entregar un sistema funcional que impacte positivamente en la evaluación académica, consolidando así la madurez del MVP y sentando las bases para la automatización total del proceso evaluativo.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5"/>
          <p:cNvSpPr/>
          <p:nvPr/>
        </p:nvSpPr>
        <p:spPr>
          <a:xfrm>
            <a:off x="381000" y="7010400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 – Final Fase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15" descr="Logotipo&#10;&#10;El contenido generado por IA puede ser incorrecto.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858112" y="848648"/>
            <a:ext cx="2257952" cy="512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668" y="1638299"/>
            <a:ext cx="3352960" cy="337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25252" y="1699363"/>
            <a:ext cx="938572" cy="938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" descr="Contorn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84031" y="1761808"/>
            <a:ext cx="821013" cy="82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8716" y="1638299"/>
            <a:ext cx="3352961" cy="337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53587" y="1744146"/>
            <a:ext cx="914875" cy="9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51311" y="1803292"/>
            <a:ext cx="519426" cy="81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21037" y="1638299"/>
            <a:ext cx="2979152" cy="337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556429" y="1761808"/>
            <a:ext cx="908367" cy="90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2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680085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"/>
          <p:cNvSpPr/>
          <p:nvPr/>
        </p:nvSpPr>
        <p:spPr>
          <a:xfrm>
            <a:off x="381000" y="2286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Problema y contexto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1107246" y="2718362"/>
            <a:ext cx="2618659" cy="44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Proceso de evaluación fragmentado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935415" y="3429000"/>
            <a:ext cx="3131490" cy="159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Docentes usan herramientas inconexas (formularios, planillas, correo), duplicando trabajo y perdiendo consistencia.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5168076" y="2771776"/>
            <a:ext cx="2540853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Sobrecarga y errores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5016297" y="3429000"/>
            <a:ext cx="2895704" cy="1363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digitación manual y los traspasos entre planillas elevan tiempos y la probabilidad de errores.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9064501" y="2771776"/>
            <a:ext cx="2020253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Baja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trazabilidad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8654884" y="3359083"/>
            <a:ext cx="2839485" cy="141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 registros unificados, cuesta auditar, comparar cohortes y reaccionar oportunamente a resultados.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381000" y="6877050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 – Final Fase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2" descr="Lupa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636993" y="1836180"/>
            <a:ext cx="747238" cy="747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2409825"/>
            <a:ext cx="26289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0650" y="26384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52575" y="2771775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14700" y="2409825"/>
            <a:ext cx="26289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24350" y="26384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19613" y="2771775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8400" y="2409825"/>
            <a:ext cx="26289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258050" y="26384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19975" y="2771775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82100" y="2409825"/>
            <a:ext cx="26289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191750" y="26384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353675" y="2771775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3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81000" y="4972050"/>
            <a:ext cx="11430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09600" y="56197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3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267200" y="56197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924800" y="56197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0" y="680085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"/>
          <p:cNvSpPr/>
          <p:nvPr/>
        </p:nvSpPr>
        <p:spPr>
          <a:xfrm>
            <a:off x="381000" y="2286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 general del proyecto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331112" y="1000125"/>
            <a:ext cx="13716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1800" b="1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Digitalización</a:t>
            </a:r>
            <a:r>
              <a:rPr lang="en-US" sz="1800" b="1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000" b="1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centralización</a:t>
            </a:r>
            <a:r>
              <a:rPr lang="en-US" sz="1800" b="1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integral del </a:t>
            </a:r>
            <a:r>
              <a:rPr lang="en-US" sz="1800" b="1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ciclo</a:t>
            </a:r>
            <a:r>
              <a:rPr lang="en-US" sz="1800" b="1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800" b="1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evaluaciones</a:t>
            </a:r>
            <a:r>
              <a:rPr lang="en-US" sz="1800" b="1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académicas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381000" y="1400175"/>
            <a:ext cx="11430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lang="en-US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n-US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proyecto</a:t>
            </a:r>
            <a:r>
              <a:rPr lang="en-US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GRADE </a:t>
            </a:r>
            <a:r>
              <a:rPr lang="en-US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busca</a:t>
            </a:r>
            <a:r>
              <a:rPr lang="en-US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digitalizar</a:t>
            </a:r>
            <a:r>
              <a:rPr lang="en-US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centralizar</a:t>
            </a:r>
            <a:r>
              <a:rPr lang="en-US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todo</a:t>
            </a:r>
            <a:r>
              <a:rPr lang="en-US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proceso</a:t>
            </a:r>
            <a:r>
              <a:rPr lang="en-US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evaluaciones</a:t>
            </a:r>
            <a:r>
              <a:rPr lang="en-US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académicas</a:t>
            </a:r>
            <a:r>
              <a:rPr lang="en-US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optimizando</a:t>
            </a:r>
            <a:r>
              <a:rPr lang="en-US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tiempos</a:t>
            </a:r>
            <a:r>
              <a:rPr lang="en-US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reduciendo</a:t>
            </a:r>
            <a:r>
              <a:rPr lang="en-US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errores</a:t>
            </a:r>
            <a:r>
              <a:rPr lang="en-US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proceso</a:t>
            </a:r>
            <a:r>
              <a:rPr lang="en-US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manual.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456902" y="3400425"/>
            <a:ext cx="247709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Creación de preguntas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609600" y="3743325"/>
            <a:ext cx="21717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Facilitar la elaboración y gestión de un banco de preguntas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3358649" y="3400425"/>
            <a:ext cx="2540853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Generación de pruebas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3543300" y="3743325"/>
            <a:ext cx="21717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Automatizar la creación de exámenes a partir del banco de preguntas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6286083" y="3400425"/>
            <a:ext cx="2553533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Calificación automática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6477000" y="3743325"/>
            <a:ext cx="21717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Implementar sistemas para la corrección eficiente de las evaluaciones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9486424" y="3400425"/>
            <a:ext cx="2020253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Registro y análisis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9410700" y="3743325"/>
            <a:ext cx="21717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Centralizar los datos de rendimiento y ofrecer herramientas para su análisis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609600" y="5200650"/>
            <a:ext cx="10972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Propósito</a:t>
            </a:r>
            <a:r>
              <a:rPr lang="en-US" sz="1500" b="1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de GRADE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876300" y="5581650"/>
            <a:ext cx="3390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Establecerse</a:t>
            </a:r>
            <a:r>
              <a:rPr lang="en-US" sz="1200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como</a:t>
            </a:r>
            <a:r>
              <a:rPr lang="en-US" sz="1200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US" sz="1200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herramienta</a:t>
            </a:r>
            <a:r>
              <a:rPr lang="en-US" sz="1200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integral y </a:t>
            </a:r>
            <a:r>
              <a:rPr lang="en-US" sz="1200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esencial</a:t>
            </a:r>
            <a:r>
              <a:rPr lang="en-US" sz="1200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1200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docentes</a:t>
            </a:r>
            <a:r>
              <a:rPr lang="en-US" sz="1200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200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coordinadores</a:t>
            </a:r>
            <a:r>
              <a:rPr lang="en-US" sz="1200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académicos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4533900" y="5581650"/>
            <a:ext cx="3390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Reducir significativamente los tiempos dedicados a tareas administrativas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8191500" y="5581650"/>
            <a:ext cx="3390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Minimizar los errores inherentes a los métodos manuales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381000" y="6877050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 – Final Fase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40135"/>
            <a:ext cx="12172948" cy="71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-2139381" y="2080195"/>
            <a:ext cx="7221985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9525" y="6613650"/>
            <a:ext cx="12192002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/>
          <p:cNvSpPr/>
          <p:nvPr/>
        </p:nvSpPr>
        <p:spPr>
          <a:xfrm>
            <a:off x="381000" y="6877050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 – Final Fase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-191062" y="1699390"/>
            <a:ext cx="3114454" cy="239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Solución — MVP (4 capacidades esenciales)</a:t>
            </a:r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160738" y="703893"/>
            <a:ext cx="6665096" cy="5450211"/>
            <a:chOff x="0" y="1854"/>
            <a:chExt cx="6665096" cy="5450211"/>
          </a:xfrm>
        </p:grpSpPr>
        <p:sp>
          <p:nvSpPr>
            <p:cNvPr id="117" name="Google Shape;117;p4"/>
            <p:cNvSpPr/>
            <p:nvPr/>
          </p:nvSpPr>
          <p:spPr>
            <a:xfrm>
              <a:off x="0" y="4473396"/>
              <a:ext cx="1666274" cy="978669"/>
            </a:xfrm>
            <a:prstGeom prst="rect">
              <a:avLst/>
            </a:prstGeom>
            <a:gradFill>
              <a:gsLst>
                <a:gs pos="0">
                  <a:srgbClr val="AFCAE9"/>
                </a:gs>
                <a:gs pos="50000">
                  <a:srgbClr val="A0C1E4"/>
                </a:gs>
                <a:gs pos="100000">
                  <a:srgbClr val="8FB8E4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 txBox="1"/>
            <p:nvPr/>
          </p:nvSpPr>
          <p:spPr>
            <a:xfrm>
              <a:off x="0" y="4473396"/>
              <a:ext cx="1666274" cy="978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500" tIns="120900" rIns="118500" bIns="120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Calificación automática + reportes</a:t>
              </a:r>
              <a:endParaRPr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1666274" y="4473396"/>
              <a:ext cx="4998822" cy="978669"/>
            </a:xfrm>
            <a:prstGeom prst="rect">
              <a:avLst/>
            </a:prstGeom>
            <a:solidFill>
              <a:srgbClr val="CFDEEF">
                <a:alpha val="89803"/>
              </a:srgbClr>
            </a:solidFill>
            <a:ln w="9525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 txBox="1"/>
            <p:nvPr/>
          </p:nvSpPr>
          <p:spPr>
            <a:xfrm>
              <a:off x="1666274" y="4473396"/>
              <a:ext cx="4998822" cy="978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400" tIns="215900" rIns="101400" bIns="215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Corrección automática y reportes básicos para decisiones oportunas.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 rot="10800000">
              <a:off x="0" y="2982882"/>
              <a:ext cx="1666274" cy="1505194"/>
            </a:xfrm>
            <a:prstGeom prst="upArrowCallout">
              <a:avLst>
                <a:gd name="adj1" fmla="val 5000"/>
                <a:gd name="adj2" fmla="val 10000"/>
                <a:gd name="adj3" fmla="val 15000"/>
                <a:gd name="adj4" fmla="val 64977"/>
              </a:avLst>
            </a:prstGeom>
            <a:gradFill>
              <a:gsLst>
                <a:gs pos="0">
                  <a:srgbClr val="AAE1D7"/>
                </a:gs>
                <a:gs pos="50000">
                  <a:srgbClr val="9CDCD0"/>
                </a:gs>
                <a:gs pos="100000">
                  <a:srgbClr val="8ADBCC"/>
                </a:gs>
              </a:gsLst>
              <a:lin ang="5400000" scaled="0"/>
            </a:gradFill>
            <a:ln w="9525" cap="flat" cmpd="sng">
              <a:solidFill>
                <a:srgbClr val="50C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 txBox="1"/>
            <p:nvPr/>
          </p:nvSpPr>
          <p:spPr>
            <a:xfrm>
              <a:off x="0" y="2982882"/>
              <a:ext cx="1666274" cy="97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500" tIns="120900" rIns="118500" bIns="120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Ingesta móvil y web</a:t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1666274" y="2982882"/>
              <a:ext cx="4998822" cy="978376"/>
            </a:xfrm>
            <a:prstGeom prst="rect">
              <a:avLst/>
            </a:prstGeom>
            <a:solidFill>
              <a:srgbClr val="CDEAE8">
                <a:alpha val="89803"/>
              </a:srgbClr>
            </a:solidFill>
            <a:ln w="9525" cap="flat" cmpd="sng">
              <a:solidFill>
                <a:srgbClr val="CDEAE8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 txBox="1"/>
            <p:nvPr/>
          </p:nvSpPr>
          <p:spPr>
            <a:xfrm>
              <a:off x="1666274" y="2982882"/>
              <a:ext cx="4998822" cy="97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400" tIns="215900" rIns="101400" bIns="215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Captura de respuestas vía app y/o carga web, reduciendo digitación manual.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 rot="10800000">
              <a:off x="0" y="1492368"/>
              <a:ext cx="1666274" cy="1505194"/>
            </a:xfrm>
            <a:prstGeom prst="upArrowCallout">
              <a:avLst>
                <a:gd name="adj1" fmla="val 5000"/>
                <a:gd name="adj2" fmla="val 10000"/>
                <a:gd name="adj3" fmla="val 15000"/>
                <a:gd name="adj4" fmla="val 64977"/>
              </a:avLst>
            </a:prstGeom>
            <a:gradFill>
              <a:gsLst>
                <a:gs pos="0">
                  <a:srgbClr val="A7DAB0"/>
                </a:gs>
                <a:gs pos="50000">
                  <a:srgbClr val="99D4A3"/>
                </a:gs>
                <a:gs pos="100000">
                  <a:srgbClr val="87D194"/>
                </a:gs>
              </a:gsLst>
              <a:lin ang="5400000" scaled="0"/>
            </a:gradFill>
            <a:ln w="9525" cap="flat" cmpd="sng">
              <a:solidFill>
                <a:srgbClr val="48BD6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 txBox="1"/>
            <p:nvPr/>
          </p:nvSpPr>
          <p:spPr>
            <a:xfrm>
              <a:off x="0" y="1492368"/>
              <a:ext cx="1666274" cy="97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500" tIns="120900" rIns="118500" bIns="120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Evaluación PDF/QR</a:t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1666274" y="1492368"/>
              <a:ext cx="4998822" cy="978376"/>
            </a:xfrm>
            <a:prstGeom prst="rect">
              <a:avLst/>
            </a:prstGeom>
            <a:solidFill>
              <a:srgbClr val="CCE6D4">
                <a:alpha val="89803"/>
              </a:srgbClr>
            </a:solidFill>
            <a:ln w="9525" cap="flat" cmpd="sng">
              <a:solidFill>
                <a:srgbClr val="CCE6D4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 txBox="1"/>
            <p:nvPr/>
          </p:nvSpPr>
          <p:spPr>
            <a:xfrm>
              <a:off x="1666274" y="1492368"/>
              <a:ext cx="4998822" cy="97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400" tIns="215900" rIns="101400" bIns="215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Generación de pruebas con identificador/QR para trazabilidad y captura confiable.</a:t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0" y="1854"/>
              <a:ext cx="1666274" cy="1505194"/>
            </a:xfrm>
            <a:prstGeom prst="upArrowCallout">
              <a:avLst>
                <a:gd name="adj1" fmla="val 5000"/>
                <a:gd name="adj2" fmla="val 10000"/>
                <a:gd name="adj3" fmla="val 15000"/>
                <a:gd name="adj4" fmla="val 64977"/>
              </a:avLst>
            </a:prstGeom>
            <a:gradFill>
              <a:gsLst>
                <a:gs pos="0">
                  <a:srgbClr val="B3D3A4"/>
                </a:gs>
                <a:gs pos="50000">
                  <a:srgbClr val="A7CC97"/>
                </a:gs>
                <a:gs pos="100000">
                  <a:srgbClr val="9AC784"/>
                </a:gs>
              </a:gsLst>
              <a:lin ang="5400000" scaled="0"/>
            </a:gradFill>
            <a:ln w="9525" cap="flat" cmpd="sng">
              <a:solidFill>
                <a:srgbClr val="6FAB4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0" y="1854"/>
              <a:ext cx="1666274" cy="97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500" tIns="120900" rIns="118500" bIns="120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Banco de preguntas central</a:t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666274" y="1854"/>
              <a:ext cx="4998822" cy="978376"/>
            </a:xfrm>
            <a:prstGeom prst="rect">
              <a:avLst/>
            </a:prstGeom>
            <a:solidFill>
              <a:srgbClr val="D3E1CC">
                <a:alpha val="89803"/>
              </a:srgbClr>
            </a:solidFill>
            <a:ln w="9525" cap="flat" cmpd="sng">
              <a:solidFill>
                <a:srgbClr val="D3E1CC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 txBox="1"/>
            <p:nvPr/>
          </p:nvSpPr>
          <p:spPr>
            <a:xfrm>
              <a:off x="1666274" y="1854"/>
              <a:ext cx="4998822" cy="97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400" tIns="215900" rIns="101400" bIns="215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Repositorio único con metadatos para diseñar y reutilizar ítems coherentes.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3300" y="-2350"/>
            <a:ext cx="12191999" cy="82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2350"/>
            <a:ext cx="12191999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8675" y="1445952"/>
            <a:ext cx="2560201" cy="172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86075" y="1676163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65931" y="1790125"/>
            <a:ext cx="3737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550" y="3776201"/>
            <a:ext cx="24384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62050" y="3797763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8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68175" y="3912063"/>
            <a:ext cx="1714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01675" y="1500075"/>
            <a:ext cx="2438400" cy="148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23724" y="1499624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8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76113" y="1613913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4043" y="3291436"/>
            <a:ext cx="3207347" cy="129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8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6950" y="6644913"/>
            <a:ext cx="11430002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6550" y="6943125"/>
            <a:ext cx="257175" cy="22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976888" y="6930621"/>
            <a:ext cx="285750" cy="2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461875" y="6858009"/>
            <a:ext cx="17145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0" y="7907125"/>
            <a:ext cx="12192002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Arquitectura del sistema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442925" y="842975"/>
            <a:ext cx="13716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Estructura multicapa del proyecto que integra diversas tecnologías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442925" y="1147775"/>
            <a:ext cx="13716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Diseño arquitectónico estratégico que facilita el mantenimiento y escalabilidad del sistema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901050" y="2259801"/>
            <a:ext cx="21336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845015" y="2564601"/>
            <a:ext cx="2560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Next.js + React + Bootstrap + Firebase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8"/>
          <p:cNvSpPr/>
          <p:nvPr/>
        </p:nvSpPr>
        <p:spPr>
          <a:xfrm>
            <a:off x="845015" y="2737251"/>
            <a:ext cx="25602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Interfaz de usuario web con SSR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987100" y="4340488"/>
            <a:ext cx="21336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App móvil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987100" y="4582376"/>
            <a:ext cx="21336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Ionic/</a:t>
            </a:r>
            <a:r>
              <a:rPr lang="en-US" sz="1050">
                <a:solidFill>
                  <a:srgbClr val="4B5563"/>
                </a:solidFill>
              </a:rPr>
              <a:t>React + Firebase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748650" y="4783000"/>
            <a:ext cx="25602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Ingesta de datos OMR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5054063" y="2025263"/>
            <a:ext cx="21336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4901665" y="2269281"/>
            <a:ext cx="24384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</a:rPr>
              <a:t>Python + FastAPI</a:t>
            </a:r>
            <a:endParaRPr sz="1050">
              <a:solidFill>
                <a:srgbClr val="4B5563"/>
              </a:solidFill>
            </a:endParaRPr>
          </a:p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DataConnect (GraphQL)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4901675" y="2696775"/>
            <a:ext cx="2560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6B7280"/>
                </a:solidFill>
              </a:rPr>
              <a:t>L</a:t>
            </a:r>
            <a:r>
              <a:rPr lang="en-US" sz="11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ógica de negocio y APIs REST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272600" y="6649150"/>
            <a:ext cx="111252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Ventajas</a:t>
            </a:r>
            <a:r>
              <a:rPr lang="en-US" sz="1350" b="1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1350" b="1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Diseño</a:t>
            </a: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572813" y="6892900"/>
            <a:ext cx="3283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Facilita</a:t>
            </a:r>
            <a:r>
              <a:rPr lang="en-US" sz="1050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050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mantenimiento</a:t>
            </a:r>
            <a:r>
              <a:rPr lang="en-US" sz="1050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050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evolución</a:t>
            </a:r>
            <a:r>
              <a:rPr lang="en-US" sz="1050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independiente</a:t>
            </a:r>
            <a:r>
              <a:rPr lang="en-US" sz="1050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050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r>
              <a:rPr lang="en-US" sz="1050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componente</a:t>
            </a:r>
            <a:endParaRPr sz="1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4313400" y="6892888"/>
            <a:ext cx="2957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Tecnologías serverless y contenedores livianos contribuyen a la escalabilidad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7787000" y="6853063"/>
            <a:ext cx="3435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Bajo costo operativo, optimizando la inversión y asegurando sostenibilidad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95250" y="7983325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 – Final Fase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8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836526" y="1322625"/>
            <a:ext cx="2710337" cy="17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8"/>
          <p:cNvSpPr/>
          <p:nvPr/>
        </p:nvSpPr>
        <p:spPr>
          <a:xfrm>
            <a:off x="9026356" y="3389292"/>
            <a:ext cx="12840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67"/>
              <a:buFont typeface="Arial"/>
              <a:buNone/>
            </a:pPr>
            <a:r>
              <a:rPr lang="en-US" sz="1366" b="1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sz="1366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8383319" y="3759125"/>
            <a:ext cx="3207346" cy="79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93"/>
              <a:buFont typeface="Arial"/>
              <a:buNone/>
            </a:pPr>
            <a:r>
              <a:rPr lang="en-US" sz="1093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Cambio </a:t>
            </a:r>
            <a:r>
              <a:rPr lang="en-US" sz="1093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tecnológico</a:t>
            </a:r>
            <a:r>
              <a:rPr lang="en-US" sz="1093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para webapp, Firebase </a:t>
            </a:r>
            <a:r>
              <a:rPr lang="en-US" sz="1093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como</a:t>
            </a:r>
            <a:r>
              <a:rPr lang="en-US" sz="1093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Plataforma con 3 </a:t>
            </a:r>
            <a:r>
              <a:rPr lang="en-US" sz="1093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servicios</a:t>
            </a:r>
            <a:r>
              <a:rPr lang="en-US" sz="1093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: Authentication, </a:t>
            </a:r>
            <a:r>
              <a:rPr lang="en-US" sz="1093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DataConnect</a:t>
            </a:r>
            <a:r>
              <a:rPr lang="en-US" sz="1093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y Hosting</a:t>
            </a:r>
            <a:endParaRPr sz="1093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8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592633" y="3373662"/>
            <a:ext cx="364488" cy="36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8" descr="Repetir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661873" y="3451206"/>
            <a:ext cx="226008" cy="226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8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314043" y="4925051"/>
            <a:ext cx="3207347" cy="120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8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9614723" y="4949365"/>
            <a:ext cx="673625" cy="4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8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9808637" y="5011623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8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661461" y="5390148"/>
            <a:ext cx="484500" cy="5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8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0656110" y="5164023"/>
            <a:ext cx="257175" cy="36004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/>
          <p:nvPr/>
        </p:nvSpPr>
        <p:spPr>
          <a:xfrm>
            <a:off x="8256427" y="5462288"/>
            <a:ext cx="11715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 Hosting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8127190" y="5653922"/>
            <a:ext cx="11715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1000" dirty="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10453058" y="5547100"/>
            <a:ext cx="673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Fly.io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10460459" y="5751853"/>
            <a:ext cx="6735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1000" dirty="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8" descr="Download Free firebase-hosting Icons - SVG and PNG formats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509158" y="5139829"/>
            <a:ext cx="373706" cy="37370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8"/>
          <p:cNvSpPr/>
          <p:nvPr/>
        </p:nvSpPr>
        <p:spPr>
          <a:xfrm>
            <a:off x="3449614" y="1903233"/>
            <a:ext cx="1189500" cy="4845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8" descr="preencode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0022275" y="1495113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8" descr="preencoded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0188975" y="1647901"/>
            <a:ext cx="20002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/>
          <p:nvPr/>
        </p:nvSpPr>
        <p:spPr>
          <a:xfrm>
            <a:off x="7541727" y="1903220"/>
            <a:ext cx="1189500" cy="4845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9008878" y="2012113"/>
            <a:ext cx="25602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Base de Datos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9054700" y="2573000"/>
            <a:ext cx="2560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10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Escalabilidad automática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8932865" y="2338213"/>
            <a:ext cx="2560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PostgreSQL </a:t>
            </a:r>
            <a:r>
              <a:rPr lang="en-US" sz="1050">
                <a:solidFill>
                  <a:srgbClr val="4B5563"/>
                </a:solidFill>
              </a:rPr>
              <a:t>administrado por Firebase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 rot="-5400000">
            <a:off x="5539337" y="3323493"/>
            <a:ext cx="932400" cy="4845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3384389" y="4205258"/>
            <a:ext cx="1189500" cy="4845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8" descr="Icono&#10;&#10;El contenido generado por IA puede ser incorrecto.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570057" y="4160639"/>
            <a:ext cx="769341" cy="76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8"/>
          <p:cNvSpPr/>
          <p:nvPr/>
        </p:nvSpPr>
        <p:spPr>
          <a:xfrm>
            <a:off x="4719468" y="4409922"/>
            <a:ext cx="705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alibri"/>
              <a:buNone/>
            </a:pPr>
            <a:r>
              <a:rPr lang="en-US" sz="1800" b="1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OMR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8241316" y="5824140"/>
            <a:ext cx="3352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Despliegue</a:t>
            </a: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1790700"/>
            <a:ext cx="2163961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4380" y="1943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1068" y="2038350"/>
            <a:ext cx="1238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3400" y="3314700"/>
            <a:ext cx="185916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3400" y="340995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97361" y="1790700"/>
            <a:ext cx="216411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9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550741" y="1943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9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707904" y="2038350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9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849761" y="3314700"/>
            <a:ext cx="185931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9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849761" y="3409950"/>
            <a:ext cx="14287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9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013871" y="1790700"/>
            <a:ext cx="216411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9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867251" y="1943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9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024414" y="2038350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66271" y="3314700"/>
            <a:ext cx="185931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9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166271" y="340995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9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330380" y="1790700"/>
            <a:ext cx="216411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9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83761" y="1943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9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317111" y="203835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9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482780" y="3314700"/>
            <a:ext cx="185931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9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482780" y="340995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9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9646890" y="1790700"/>
            <a:ext cx="2163961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9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0500271" y="1943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9" descr="preencode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0619333" y="203835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9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9799290" y="3314700"/>
            <a:ext cx="185916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9" descr="preencoded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9799290" y="340995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9" descr="preencoded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81000" y="5029200"/>
            <a:ext cx="370835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9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33400" y="5229225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9" descr="preencoded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241750" y="5029200"/>
            <a:ext cx="370835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9" descr="preencoded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394150" y="5229225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9" descr="preencoded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8102501" y="5029200"/>
            <a:ext cx="3708499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9" descr="preencoded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8254901" y="5229225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9" descr="preencoded.png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9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9"/>
          <p:cNvSpPr/>
          <p:nvPr/>
        </p:nvSpPr>
        <p:spPr>
          <a:xfrm>
            <a:off x="381000" y="1066800"/>
            <a:ext cx="1143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Estructura relacional normalizada (3FN)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381000" y="1371600"/>
            <a:ext cx="13716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Diseño de modelo de datos que optimiza la integridad y eficiencia de los datos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9"/>
          <p:cNvSpPr/>
          <p:nvPr/>
        </p:nvSpPr>
        <p:spPr>
          <a:xfrm>
            <a:off x="533400" y="2514600"/>
            <a:ext cx="1859161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347484" y="2857500"/>
            <a:ext cx="223099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Almacena preguntas del banco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9"/>
          <p:cNvSpPr/>
          <p:nvPr/>
        </p:nvSpPr>
        <p:spPr>
          <a:xfrm>
            <a:off x="685800" y="3390900"/>
            <a:ext cx="2230993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 Soporte de versionamiento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9"/>
          <p:cNvSpPr/>
          <p:nvPr/>
        </p:nvSpPr>
        <p:spPr>
          <a:xfrm>
            <a:off x="2663830" y="2514600"/>
            <a:ext cx="2231172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Evaluations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2849761" y="2857500"/>
            <a:ext cx="185931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Información de evaluaciones generadas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3030736" y="3390900"/>
            <a:ext cx="2231172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 Asociación con preguntas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4980340" y="2514600"/>
            <a:ext cx="2231172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StudentAnswers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9"/>
          <p:cNvSpPr/>
          <p:nvPr/>
        </p:nvSpPr>
        <p:spPr>
          <a:xfrm>
            <a:off x="4980340" y="2857500"/>
            <a:ext cx="223117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Respuestas de estudiantes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5318671" y="3390900"/>
            <a:ext cx="2231172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 Almacenamiento de respuestas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9"/>
          <p:cNvSpPr/>
          <p:nvPr/>
        </p:nvSpPr>
        <p:spPr>
          <a:xfrm>
            <a:off x="7296849" y="2514600"/>
            <a:ext cx="2231172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IngestBatch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7296849" y="2857500"/>
            <a:ext cx="223117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Lotes de respuestas cargadas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7635180" y="3390900"/>
            <a:ext cx="2231172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 Gestión de procesamiento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9"/>
          <p:cNvSpPr/>
          <p:nvPr/>
        </p:nvSpPr>
        <p:spPr>
          <a:xfrm>
            <a:off x="9613374" y="2514600"/>
            <a:ext cx="2230993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RecognitionMapping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9"/>
          <p:cNvSpPr/>
          <p:nvPr/>
        </p:nvSpPr>
        <p:spPr>
          <a:xfrm>
            <a:off x="9799290" y="2857500"/>
            <a:ext cx="1859161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Correspondencia entre marcas físicas y respuestas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9"/>
          <p:cNvSpPr/>
          <p:nvPr/>
        </p:nvSpPr>
        <p:spPr>
          <a:xfrm>
            <a:off x="9951690" y="3390900"/>
            <a:ext cx="2230993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 Crucial para OCR/OMR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9"/>
          <p:cNvSpPr/>
          <p:nvPr/>
        </p:nvSpPr>
        <p:spPr>
          <a:xfrm>
            <a:off x="781050" y="5181600"/>
            <a:ext cx="408426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Garantía de Calidad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9"/>
          <p:cNvSpPr/>
          <p:nvPr/>
        </p:nvSpPr>
        <p:spPr>
          <a:xfrm>
            <a:off x="533400" y="5524500"/>
            <a:ext cx="34035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Estructura clara y controlada que garantiza trazabilidad completa de la información y prevención de errores en calificación automática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9"/>
          <p:cNvSpPr/>
          <p:nvPr/>
        </p:nvSpPr>
        <p:spPr>
          <a:xfrm>
            <a:off x="4641800" y="5181600"/>
            <a:ext cx="34035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Auditoría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9"/>
          <p:cNvSpPr/>
          <p:nvPr/>
        </p:nvSpPr>
        <p:spPr>
          <a:xfrm>
            <a:off x="4394150" y="5524500"/>
            <a:ext cx="340355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Campos de auditoría como created_at, updated_at y active para seguimiento detallado de cambios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9"/>
          <p:cNvSpPr/>
          <p:nvPr/>
        </p:nvSpPr>
        <p:spPr>
          <a:xfrm>
            <a:off x="8502551" y="5181600"/>
            <a:ext cx="3403699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Idempotencia OCR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9"/>
          <p:cNvSpPr/>
          <p:nvPr/>
        </p:nvSpPr>
        <p:spPr>
          <a:xfrm>
            <a:off x="8254901" y="5524500"/>
            <a:ext cx="340369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Uso de hash SHA-256 para garantizar unicidad de documentos y evitar duplicados en el proceso de OCR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9"/>
          <p:cNvSpPr/>
          <p:nvPr/>
        </p:nvSpPr>
        <p:spPr>
          <a:xfrm>
            <a:off x="381000" y="6553200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 – Final Fase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3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1752600"/>
            <a:ext cx="37083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400" y="19050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7225" y="20193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0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41750" y="1752600"/>
            <a:ext cx="37083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94150" y="19050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0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27500" y="20193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0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02501" y="1752600"/>
            <a:ext cx="3708499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0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254901" y="19050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0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378726" y="20193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3086100"/>
            <a:ext cx="37083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0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33400" y="32385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0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47700" y="3352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0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41750" y="3086100"/>
            <a:ext cx="37083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0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94150" y="32385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0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508450" y="3352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0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81000" y="4495800"/>
            <a:ext cx="114300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0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33400" y="4686300"/>
            <a:ext cx="1333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0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81000" y="5829300"/>
            <a:ext cx="37083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0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241750" y="5829300"/>
            <a:ext cx="37083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0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102501" y="5829300"/>
            <a:ext cx="370849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0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0" y="699135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Casos de uso implementados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381000" y="1066800"/>
            <a:ext cx="1143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Funcionalidades clave implementadas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381000" y="1371600"/>
            <a:ext cx="1371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sistema GRADE ya posee funcionalidades operativas que permiten la gestión integral de evaluaciones académicas.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1028700" y="1962150"/>
            <a:ext cx="3166824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Gestión del Banco de Preguntas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533400" y="2400300"/>
            <a:ext cx="408426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Crear, editar y organizar preguntas de manera eficiente.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4889450" y="1962150"/>
            <a:ext cx="2263854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Creación y Publicación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4394150" y="2400300"/>
            <a:ext cx="340355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Construir exámenes a partir del banco de preguntas y publicarlos.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"/>
          <p:cNvSpPr/>
          <p:nvPr/>
        </p:nvSpPr>
        <p:spPr>
          <a:xfrm>
            <a:off x="8750201" y="1962150"/>
            <a:ext cx="1965781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PDF con Código QR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8254901" y="2400300"/>
            <a:ext cx="340369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Generar evaluaciones en PDF con código QR único para identificación.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"/>
          <p:cNvSpPr/>
          <p:nvPr/>
        </p:nvSpPr>
        <p:spPr>
          <a:xfrm>
            <a:off x="1028700" y="3295650"/>
            <a:ext cx="2092583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Carga de Respuestas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"/>
          <p:cNvSpPr/>
          <p:nvPr/>
        </p:nvSpPr>
        <p:spPr>
          <a:xfrm>
            <a:off x="533400" y="3733800"/>
            <a:ext cx="408426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Soporte para carga via CSV, con OCR en desarrollo.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"/>
          <p:cNvSpPr/>
          <p:nvPr/>
        </p:nvSpPr>
        <p:spPr>
          <a:xfrm>
            <a:off x="4889450" y="3295650"/>
            <a:ext cx="2763203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Visualización de Resultados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"/>
          <p:cNvSpPr/>
          <p:nvPr/>
        </p:nvSpPr>
        <p:spPr>
          <a:xfrm>
            <a:off x="4394150" y="3733800"/>
            <a:ext cx="340355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Vista preliminar de resultados, base para análisis avanzados.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0"/>
          <p:cNvSpPr/>
          <p:nvPr/>
        </p:nvSpPr>
        <p:spPr>
          <a:xfrm>
            <a:off x="742950" y="4648200"/>
            <a:ext cx="111252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Ejemplo práctico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0"/>
          <p:cNvSpPr/>
          <p:nvPr/>
        </p:nvSpPr>
        <p:spPr>
          <a:xfrm>
            <a:off x="533400" y="4991100"/>
            <a:ext cx="1112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Un docente puede acceder a GRADE, seleccionar preguntas de su banco, configurar los parámetros de una nueva evaluación y, con un solo clic, obtener un examen en formato PDF listo para imprimir y aplicar, incluyendo un código QR único para cada prueba.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0"/>
          <p:cNvSpPr/>
          <p:nvPr/>
        </p:nvSpPr>
        <p:spPr>
          <a:xfrm>
            <a:off x="533400" y="5981700"/>
            <a:ext cx="340355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C55E"/>
              </a:buClr>
              <a:buSzPts val="2250"/>
              <a:buFont typeface="Arial"/>
              <a:buNone/>
            </a:pPr>
            <a:r>
              <a:rPr lang="en-US" sz="2250" b="1">
                <a:solidFill>
                  <a:srgbClr val="22C55E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0"/>
          <p:cNvSpPr/>
          <p:nvPr/>
        </p:nvSpPr>
        <p:spPr>
          <a:xfrm>
            <a:off x="193045" y="6400800"/>
            <a:ext cx="408426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Aumento en la eficiencia de escaneo de evaluaciones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0"/>
          <p:cNvSpPr/>
          <p:nvPr/>
        </p:nvSpPr>
        <p:spPr>
          <a:xfrm>
            <a:off x="4394150" y="5981700"/>
            <a:ext cx="340355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2250"/>
              <a:buFont typeface="Arial"/>
              <a:buNone/>
            </a:pPr>
            <a:r>
              <a:rPr lang="en-US" sz="2250" b="1">
                <a:solidFill>
                  <a:srgbClr val="3B82F6"/>
                </a:solidFill>
                <a:latin typeface="Arial"/>
                <a:ea typeface="Arial"/>
                <a:cs typeface="Arial"/>
                <a:sym typeface="Arial"/>
              </a:rPr>
              <a:t>25%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0"/>
          <p:cNvSpPr/>
          <p:nvPr/>
        </p:nvSpPr>
        <p:spPr>
          <a:xfrm>
            <a:off x="4053795" y="6400800"/>
            <a:ext cx="408426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Mejora en tiempos de respuesta en el ámbito educativo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0"/>
          <p:cNvSpPr/>
          <p:nvPr/>
        </p:nvSpPr>
        <p:spPr>
          <a:xfrm>
            <a:off x="8254901" y="5981700"/>
            <a:ext cx="340369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97316"/>
              </a:buClr>
              <a:buSzPts val="2250"/>
              <a:buFont typeface="Arial"/>
              <a:buNone/>
            </a:pPr>
            <a:r>
              <a:rPr lang="en-US" sz="2250" b="1">
                <a:solidFill>
                  <a:srgbClr val="F97316"/>
                </a:solidFill>
                <a:latin typeface="Arial"/>
                <a:ea typeface="Arial"/>
                <a:cs typeface="Arial"/>
                <a:sym typeface="Arial"/>
              </a:rPr>
              <a:t>30%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0"/>
          <p:cNvSpPr/>
          <p:nvPr/>
        </p:nvSpPr>
        <p:spPr>
          <a:xfrm>
            <a:off x="7914531" y="6400800"/>
            <a:ext cx="4084439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Reducción en errores de entrada de datos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0"/>
          <p:cNvSpPr/>
          <p:nvPr/>
        </p:nvSpPr>
        <p:spPr>
          <a:xfrm>
            <a:off x="381000" y="7067550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 – Final Fase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731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1905000"/>
            <a:ext cx="36576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20955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5800" y="2209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67200" y="1905000"/>
            <a:ext cx="36576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57700" y="20955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72000" y="2209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3400" y="1905000"/>
            <a:ext cx="36576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343900" y="20955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2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58200" y="2209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2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1000" y="3924300"/>
            <a:ext cx="36576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2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1500" y="41148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85800" y="4229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2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267200" y="3924300"/>
            <a:ext cx="36576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2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57700" y="41148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2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552950" y="42291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2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53400" y="3924300"/>
            <a:ext cx="36576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2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343900" y="41148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2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458200" y="4229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2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81000" y="5781675"/>
            <a:ext cx="11429998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2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71500" y="6353175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2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0" y="6938963"/>
            <a:ext cx="12192002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2"/>
          <p:cNvSpPr/>
          <p:nvPr/>
        </p:nvSpPr>
        <p:spPr>
          <a:xfrm>
            <a:off x="381000" y="2286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Metodología y prácticas de desarrollo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381000" y="1143000"/>
            <a:ext cx="11430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desarrollo del Proyecto GRADE se adhiere a un conjunto de prácticas y metodologías robustas para asegurar la calidad, eficiencia y trazabilidad del proceso.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2"/>
          <p:cNvSpPr/>
          <p:nvPr/>
        </p:nvSpPr>
        <p:spPr>
          <a:xfrm>
            <a:off x="1066800" y="2152650"/>
            <a:ext cx="2692837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Metodología incremental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2"/>
          <p:cNvSpPr/>
          <p:nvPr/>
        </p:nvSpPr>
        <p:spPr>
          <a:xfrm>
            <a:off x="571500" y="2590800"/>
            <a:ext cx="3276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proyecto avanza en etapas definidas, permitiendo la entrega de funcionalidades progresivas y la adaptación a los requisitos cambiantes.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2"/>
          <p:cNvSpPr/>
          <p:nvPr/>
        </p:nvSpPr>
        <p:spPr>
          <a:xfrm>
            <a:off x="4953000" y="2152650"/>
            <a:ext cx="2857679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GitHub Projects &amp; GitFlow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2"/>
          <p:cNvSpPr/>
          <p:nvPr/>
        </p:nvSpPr>
        <p:spPr>
          <a:xfrm>
            <a:off x="4457700" y="2590800"/>
            <a:ext cx="3276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Se utiliza GitHub Projects para la planificación y seguimiento de tareas, mientras que GitFlow organiza el flujo de trabajo de desarrollo de código.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8839200" y="2152650"/>
            <a:ext cx="2810887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CI/CD con GitHub Actions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2"/>
          <p:cNvSpPr/>
          <p:nvPr/>
        </p:nvSpPr>
        <p:spPr>
          <a:xfrm>
            <a:off x="8343900" y="2590800"/>
            <a:ext cx="3276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La integración continua y el despliegue continuo se implementan mediante GitHub Actions, automatizando las pruebas y el despliegue.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2"/>
          <p:cNvSpPr/>
          <p:nvPr/>
        </p:nvSpPr>
        <p:spPr>
          <a:xfrm>
            <a:off x="1066800" y="4171950"/>
            <a:ext cx="3252549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Pruebas unitarias e integrales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2"/>
          <p:cNvSpPr/>
          <p:nvPr/>
        </p:nvSpPr>
        <p:spPr>
          <a:xfrm>
            <a:off x="571500" y="4610100"/>
            <a:ext cx="3276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Se realizan pruebas exhaustivas a nivel unitario y de integración utilizando Jest, asegurando la correcta funcionalidad de los componentes.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2"/>
          <p:cNvSpPr/>
          <p:nvPr/>
        </p:nvSpPr>
        <p:spPr>
          <a:xfrm>
            <a:off x="4953000" y="4171950"/>
            <a:ext cx="1888808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UAT en cada fase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2"/>
          <p:cNvSpPr/>
          <p:nvPr/>
        </p:nvSpPr>
        <p:spPr>
          <a:xfrm>
            <a:off x="4457700" y="4610100"/>
            <a:ext cx="3276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Las Pruebas de Aceptación de Usuario se llevan a cabo al finalizar cada fase, involucrando a los usuarios finales para validar funcionalidades.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2"/>
          <p:cNvSpPr/>
          <p:nvPr/>
        </p:nvSpPr>
        <p:spPr>
          <a:xfrm>
            <a:off x="8839200" y="4171950"/>
            <a:ext cx="3226653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QA con JMeter y OWASP ZAP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2"/>
          <p:cNvSpPr/>
          <p:nvPr/>
        </p:nvSpPr>
        <p:spPr>
          <a:xfrm>
            <a:off x="8343900" y="4610100"/>
            <a:ext cx="3276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La garantía de calidad incluye pruebas de rendimiento con JMeter y pruebas de seguridad con OWASP ZAP para identificar vulnerabilidades.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2"/>
          <p:cNvSpPr/>
          <p:nvPr/>
        </p:nvSpPr>
        <p:spPr>
          <a:xfrm>
            <a:off x="571500" y="5972175"/>
            <a:ext cx="11049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Pilar de Calidad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2"/>
          <p:cNvSpPr/>
          <p:nvPr/>
        </p:nvSpPr>
        <p:spPr>
          <a:xfrm>
            <a:off x="971550" y="6391275"/>
            <a:ext cx="11731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uso de buenas prácticas de ingeniería y la automatización continua son pilares fundamentales que garantizan la calidad del proyecto GRADE.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2"/>
          <p:cNvSpPr/>
          <p:nvPr/>
        </p:nvSpPr>
        <p:spPr>
          <a:xfrm>
            <a:off x="105100" y="7015175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 – Final Fase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8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2019300"/>
            <a:ext cx="5600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400" y="2228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2463" y="232410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3048000"/>
            <a:ext cx="5600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3400" y="32575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6750" y="33528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4076700"/>
            <a:ext cx="5600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3400" y="42862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3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85800" y="4381500"/>
            <a:ext cx="1524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10300" y="2019300"/>
            <a:ext cx="5600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362700" y="2228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19863" y="2324100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10300" y="3048000"/>
            <a:ext cx="5600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3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362700" y="32575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3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496050" y="33528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3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210300" y="4076700"/>
            <a:ext cx="56007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3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362700" y="42291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3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81000" y="5676900"/>
            <a:ext cx="56007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3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90525" y="5791200"/>
            <a:ext cx="6868120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3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210300" y="5676900"/>
            <a:ext cx="56007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3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648200" y="5981700"/>
            <a:ext cx="8440341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3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0" y="849630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3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Evaluación económica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381000" y="1143000"/>
            <a:ext cx="1143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Análisis financiero del proyecto GRADE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3"/>
          <p:cNvSpPr/>
          <p:nvPr/>
        </p:nvSpPr>
        <p:spPr>
          <a:xfrm>
            <a:off x="381000" y="1524000"/>
            <a:ext cx="13716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análisis económico demuestra que GRADE es rentable y sostenible financieramente a largo plazo.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3"/>
          <p:cNvSpPr/>
          <p:nvPr/>
        </p:nvSpPr>
        <p:spPr>
          <a:xfrm>
            <a:off x="1143000" y="2171700"/>
            <a:ext cx="1920776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Inversión inicial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3"/>
          <p:cNvSpPr/>
          <p:nvPr/>
        </p:nvSpPr>
        <p:spPr>
          <a:xfrm>
            <a:off x="1143000" y="2438400"/>
            <a:ext cx="1920776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2563EB"/>
                </a:solidFill>
                <a:latin typeface="Arial"/>
                <a:ea typeface="Arial"/>
                <a:cs typeface="Arial"/>
                <a:sym typeface="Arial"/>
              </a:rPr>
              <a:t>$ 24,6 MM CLP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3"/>
          <p:cNvSpPr/>
          <p:nvPr/>
        </p:nvSpPr>
        <p:spPr>
          <a:xfrm>
            <a:off x="1143000" y="3200400"/>
            <a:ext cx="2475309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Valor Actual Neto (VAN)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3"/>
          <p:cNvSpPr/>
          <p:nvPr/>
        </p:nvSpPr>
        <p:spPr>
          <a:xfrm>
            <a:off x="1143000" y="3467100"/>
            <a:ext cx="206275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6A34A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16A34A"/>
                </a:solidFill>
                <a:latin typeface="Arial"/>
                <a:ea typeface="Arial"/>
                <a:cs typeface="Arial"/>
                <a:sym typeface="Arial"/>
              </a:rPr>
              <a:t>$ 71,9 MM </a:t>
            </a:r>
            <a:r>
              <a:rPr lang="en-US" sz="1350" b="1" dirty="0">
                <a:solidFill>
                  <a:srgbClr val="22C55E"/>
                </a:solidFill>
                <a:latin typeface="Arial"/>
                <a:ea typeface="Arial"/>
                <a:cs typeface="Arial"/>
                <a:sym typeface="Arial"/>
              </a:rPr>
              <a:t>(+) </a:t>
            </a:r>
            <a:r>
              <a:rPr lang="en-US" sz="1350" b="1" dirty="0" err="1">
                <a:solidFill>
                  <a:srgbClr val="22C55E"/>
                </a:solidFill>
                <a:latin typeface="Arial"/>
                <a:ea typeface="Arial"/>
                <a:cs typeface="Arial"/>
                <a:sym typeface="Arial"/>
              </a:rPr>
              <a:t>positivo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3"/>
          <p:cNvSpPr/>
          <p:nvPr/>
        </p:nvSpPr>
        <p:spPr>
          <a:xfrm>
            <a:off x="1143000" y="4229100"/>
            <a:ext cx="3799939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Tasa Interna de Retorno (TIR)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3"/>
          <p:cNvSpPr/>
          <p:nvPr/>
        </p:nvSpPr>
        <p:spPr>
          <a:xfrm>
            <a:off x="1143000" y="4495800"/>
            <a:ext cx="3505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A580C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EA580C"/>
                </a:solidFill>
                <a:latin typeface="Arial"/>
                <a:ea typeface="Arial"/>
                <a:cs typeface="Arial"/>
                <a:sym typeface="Arial"/>
              </a:rPr>
              <a:t>51,8 % </a:t>
            </a:r>
            <a:r>
              <a:rPr lang="en-US" sz="1400" b="1">
                <a:solidFill>
                  <a:srgbClr val="F97316"/>
                </a:solidFill>
                <a:latin typeface="Arial"/>
                <a:ea typeface="Arial"/>
                <a:cs typeface="Arial"/>
                <a:sym typeface="Arial"/>
              </a:rPr>
              <a:t>(superior a WACC del 10,3 %)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3"/>
          <p:cNvSpPr/>
          <p:nvPr/>
        </p:nvSpPr>
        <p:spPr>
          <a:xfrm>
            <a:off x="6972300" y="2171700"/>
            <a:ext cx="351026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Período</a:t>
            </a:r>
            <a:r>
              <a:rPr lang="en-US" sz="1350" b="1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350" b="1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Recuperación</a:t>
            </a:r>
            <a:r>
              <a:rPr lang="en-US" sz="1350" b="1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(Payback)</a:t>
            </a: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3"/>
          <p:cNvSpPr/>
          <p:nvPr/>
        </p:nvSpPr>
        <p:spPr>
          <a:xfrm>
            <a:off x="6972300" y="2438400"/>
            <a:ext cx="292521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333EA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9333EA"/>
                </a:solidFill>
                <a:latin typeface="Arial"/>
                <a:ea typeface="Arial"/>
                <a:cs typeface="Arial"/>
                <a:sym typeface="Arial"/>
              </a:rPr>
              <a:t>3 años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3"/>
          <p:cNvSpPr/>
          <p:nvPr/>
        </p:nvSpPr>
        <p:spPr>
          <a:xfrm>
            <a:off x="6972299" y="3200400"/>
            <a:ext cx="359092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Flujo</a:t>
            </a:r>
            <a:r>
              <a:rPr lang="en-US" sz="1350" b="1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350" b="1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caja</a:t>
            </a:r>
            <a:r>
              <a:rPr lang="en-US" sz="1350" b="1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 b="1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acumulado</a:t>
            </a:r>
            <a:r>
              <a:rPr lang="en-US" sz="1350" b="1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(Horizonte </a:t>
            </a:r>
            <a:r>
              <a:rPr lang="en-US" sz="1350" b="1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año</a:t>
            </a:r>
            <a:r>
              <a:rPr lang="en-US" sz="1350" b="1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6)</a:t>
            </a: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3"/>
          <p:cNvSpPr/>
          <p:nvPr/>
        </p:nvSpPr>
        <p:spPr>
          <a:xfrm>
            <a:off x="6972300" y="3467100"/>
            <a:ext cx="3121104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D9488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0D9488"/>
                </a:solidFill>
                <a:latin typeface="Arial"/>
                <a:ea typeface="Arial"/>
                <a:cs typeface="Arial"/>
                <a:sym typeface="Arial"/>
              </a:rPr>
              <a:t>$ 286 MM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3"/>
          <p:cNvSpPr/>
          <p:nvPr/>
        </p:nvSpPr>
        <p:spPr>
          <a:xfrm>
            <a:off x="6705600" y="4248150"/>
            <a:ext cx="2100084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Viabilidad económica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3"/>
          <p:cNvSpPr/>
          <p:nvPr/>
        </p:nvSpPr>
        <p:spPr>
          <a:xfrm>
            <a:off x="6362700" y="4610100"/>
            <a:ext cx="5295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 proyecto demuestra ser rentable y sostenible financieramente, con una recuperación de la inversión en un plazo corto y un VAN significativamente positivo.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3"/>
          <p:cNvSpPr/>
          <p:nvPr/>
        </p:nvSpPr>
        <p:spPr>
          <a:xfrm>
            <a:off x="533400" y="5829300"/>
            <a:ext cx="52959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Inversión vs. Retorno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3"/>
          <p:cNvSpPr/>
          <p:nvPr/>
        </p:nvSpPr>
        <p:spPr>
          <a:xfrm>
            <a:off x="6362700" y="5829300"/>
            <a:ext cx="52959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TIR vs. WACC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3"/>
          <p:cNvSpPr/>
          <p:nvPr/>
        </p:nvSpPr>
        <p:spPr>
          <a:xfrm>
            <a:off x="381000" y="8572500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 – Final Fase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1482</Words>
  <Application>Microsoft Office PowerPoint</Application>
  <PresentationFormat>Panorámica</PresentationFormat>
  <Paragraphs>204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MAXIMILIANO ANDRWS TOLEDO SANDOVAL</cp:lastModifiedBy>
  <cp:revision>1</cp:revision>
  <dcterms:created xsi:type="dcterms:W3CDTF">2025-10-14T21:04:16Z</dcterms:created>
  <dcterms:modified xsi:type="dcterms:W3CDTF">2025-11-21T17:29:48Z</dcterms:modified>
</cp:coreProperties>
</file>